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410" r:id="rId2"/>
    <p:sldId id="457" r:id="rId3"/>
    <p:sldId id="458" r:id="rId4"/>
    <p:sldId id="459" r:id="rId5"/>
    <p:sldId id="460" r:id="rId6"/>
    <p:sldId id="465" r:id="rId7"/>
    <p:sldId id="461" r:id="rId8"/>
    <p:sldId id="462" r:id="rId9"/>
    <p:sldId id="463" r:id="rId10"/>
    <p:sldId id="464" r:id="rId11"/>
    <p:sldId id="452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57"/>
            <p14:sldId id="458"/>
            <p14:sldId id="459"/>
            <p14:sldId id="460"/>
            <p14:sldId id="465"/>
            <p14:sldId id="461"/>
            <p14:sldId id="462"/>
            <p14:sldId id="463"/>
            <p14:sldId id="464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57" autoAdjust="0"/>
  </p:normalViewPr>
  <p:slideViewPr>
    <p:cSldViewPr snapToGrid="0" snapToObjects="1">
      <p:cViewPr>
        <p:scale>
          <a:sx n="100" d="100"/>
          <a:sy n="100" d="100"/>
        </p:scale>
        <p:origin x="1812" y="-30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74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5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38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Genetics Algorithm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4880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65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08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0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2/21/2018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2/21/2018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161019" y="4607018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3269" y="2447311"/>
            <a:ext cx="5976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/>
              <a:t>Vision Based Volumetric Flow Measurement for wastewater and Storm water Networks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Timeline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484" t="14086" r="10161" b="51219"/>
          <a:stretch/>
        </p:blipFill>
        <p:spPr>
          <a:xfrm>
            <a:off x="792479" y="4011771"/>
            <a:ext cx="7559040" cy="18742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386848"/>
              </p:ext>
            </p:extLst>
          </p:nvPr>
        </p:nvGraphicFramePr>
        <p:xfrm>
          <a:off x="871537" y="960950"/>
          <a:ext cx="7177088" cy="2429949"/>
        </p:xfrm>
        <a:graphic>
          <a:graphicData uri="http://schemas.openxmlformats.org/drawingml/2006/table">
            <a:tbl>
              <a:tblPr/>
              <a:tblGrid>
                <a:gridCol w="2959273">
                  <a:extLst>
                    <a:ext uri="{9D8B030D-6E8A-4147-A177-3AD203B41FA5}">
                      <a16:colId xmlns:a16="http://schemas.microsoft.com/office/drawing/2014/main" val="1168162909"/>
                    </a:ext>
                  </a:extLst>
                </a:gridCol>
                <a:gridCol w="918395">
                  <a:extLst>
                    <a:ext uri="{9D8B030D-6E8A-4147-A177-3AD203B41FA5}">
                      <a16:colId xmlns:a16="http://schemas.microsoft.com/office/drawing/2014/main" val="526676406"/>
                    </a:ext>
                  </a:extLst>
                </a:gridCol>
                <a:gridCol w="1054454">
                  <a:extLst>
                    <a:ext uri="{9D8B030D-6E8A-4147-A177-3AD203B41FA5}">
                      <a16:colId xmlns:a16="http://schemas.microsoft.com/office/drawing/2014/main" val="1906497519"/>
                    </a:ext>
                  </a:extLst>
                </a:gridCol>
                <a:gridCol w="1054454">
                  <a:extLst>
                    <a:ext uri="{9D8B030D-6E8A-4147-A177-3AD203B41FA5}">
                      <a16:colId xmlns:a16="http://schemas.microsoft.com/office/drawing/2014/main" val="3865823961"/>
                    </a:ext>
                  </a:extLst>
                </a:gridCol>
                <a:gridCol w="1190512">
                  <a:extLst>
                    <a:ext uri="{9D8B030D-6E8A-4147-A177-3AD203B41FA5}">
                      <a16:colId xmlns:a16="http://schemas.microsoft.com/office/drawing/2014/main" val="976171701"/>
                    </a:ext>
                  </a:extLst>
                </a:gridCol>
              </a:tblGrid>
              <a:tr h="206697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Task Name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Duration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Start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Finish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Predecessors</a:t>
                      </a:r>
                      <a:endParaRPr lang="en-US" sz="9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87996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Real Canera (Optional)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2/21/18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3/12/18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322307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Network (Base Model)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2/21/18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3/12/18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06229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Scheduling Tables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3/13/18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3/15/18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6812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Developing Optimization and GA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3/16/18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4/4/18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587015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Network (Detailed Model)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4/5/18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4/10/18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569101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Simulation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3/13/18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3/26/18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3858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Alert System 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3/27/18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4/2/18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9343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 Reality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4/11/18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4/19/18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2,3,4,5,6,7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2709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Mixed Reality (Optional)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4/20/18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4/24/18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2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5" y="1478453"/>
            <a:ext cx="760900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Proposal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Vision-Based Sensor (Application Phase)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Timeline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02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214221"/>
            <a:ext cx="7668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Real-time Wastewater Network Monitoring</a:t>
            </a:r>
            <a:endParaRPr lang="en-US" sz="3200" dirty="0" smtClean="0"/>
          </a:p>
        </p:txBody>
      </p:sp>
      <p:pic>
        <p:nvPicPr>
          <p:cNvPr id="1028" name="Picture 4" descr="https://lh4.googleusercontent.com/MCF1Ko_LxqcOHBNOmtBxYcWhdRcCzSHLfQG63_P19Q-yE_jyVln-u1WryG2ZFtQCpROniZ03NmmlA9SuOZ34NXiyI0rSfC7iBOzOE4SpIViDz5_-JutitN8Sv8-Q3NpqGTT_mbYgH5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29" y="1798996"/>
            <a:ext cx="7365629" cy="476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36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2050" name="Picture 2" descr="https://lh5.googleusercontent.com/lsTbbpfEo3r81xJ75GkkWNR8B0ubINU5I1_6VMGa9bqwTUeCsVfNa_RWl9K-mDnLk7_PseaEAJTubp6LMUz_oM0tC5xXUlk09-lcG4tH7U93hwO5Bw1Uo8KvmDz6_BbOcuXT3B8g2J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94" y="1455852"/>
            <a:ext cx="4214111" cy="272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94" y="4021526"/>
            <a:ext cx="4214111" cy="2570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94" y="20572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Concentration Time 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Alert Citizens Before Overflow 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Reduce the Damage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Real-time 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98" y="1209688"/>
            <a:ext cx="686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Auto Scheduling for Pipe Maintenance</a:t>
            </a:r>
          </a:p>
        </p:txBody>
      </p:sp>
      <p:pic>
        <p:nvPicPr>
          <p:cNvPr id="3074" name="Picture 2" descr="https://lh5.googleusercontent.com/CY7Y7h7Eb-6oH1XUnLUKdL3nRdKxA45EhHj_IBhNaotOho_HpaYX3GyToK7TswFau-F1cELALUZrOtdJ56lUsWp_qFVLw4TSY2xkGOJN8xspVJEVrXikDTKumFfg5YBFIosdaA-vKy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01" y="1794463"/>
            <a:ext cx="3201400" cy="24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3.googleusercontent.com/63VRr2FszmC8dQbxsgw7KTD4dE5732-a-nPOROgyAHJCpczI_uC0n5L4UtyNsAC94ykNa_RW4LhP4C94ypcjd-HUEzO622ok6F0VeVOoV6qcRP14gQw5TVw46MpgiIu_jxwDiTY1xx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301" y="4317913"/>
            <a:ext cx="3201400" cy="240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4049" y="2063992"/>
            <a:ext cx="4572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Fixed Budget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Which Pipe?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What kind of Repair?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When?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82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1098" y="864455"/>
            <a:ext cx="68643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Auto Scheduling for Pipe Maintenance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870853"/>
              </p:ext>
            </p:extLst>
          </p:nvPr>
        </p:nvGraphicFramePr>
        <p:xfrm>
          <a:off x="5705719" y="3322496"/>
          <a:ext cx="2584055" cy="2170760"/>
        </p:xfrm>
        <a:graphic>
          <a:graphicData uri="http://schemas.openxmlformats.org/drawingml/2006/table">
            <a:tbl>
              <a:tblPr firstRow="1" firstCol="1" bandRow="1"/>
              <a:tblGrid>
                <a:gridCol w="1692362">
                  <a:extLst>
                    <a:ext uri="{9D8B030D-6E8A-4147-A177-3AD203B41FA5}">
                      <a16:colId xmlns:a16="http://schemas.microsoft.com/office/drawing/2014/main" val="1235389868"/>
                    </a:ext>
                  </a:extLst>
                </a:gridCol>
                <a:gridCol w="891693">
                  <a:extLst>
                    <a:ext uri="{9D8B030D-6E8A-4147-A177-3AD203B41FA5}">
                      <a16:colId xmlns:a16="http://schemas.microsoft.com/office/drawing/2014/main" val="410335974"/>
                    </a:ext>
                  </a:extLst>
                </a:gridCol>
              </a:tblGrid>
              <a:tr h="502094">
                <a:tc gridSpan="2">
                  <a:txBody>
                    <a:bodyPr/>
                    <a:lstStyle/>
                    <a:p>
                      <a:pPr algn="ctr"/>
                      <a:endParaRPr lang="en-US" sz="11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765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Elements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Weight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3025242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Main Channels 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06404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Main Pipes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7627878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Manholes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715959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Sensors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352726"/>
                  </a:ext>
                </a:extLst>
              </a:tr>
              <a:tr h="2781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Pipes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857447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996473" y="5825159"/>
                <a:ext cx="3472066" cy="7055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𝑚𝑎𝑥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sup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𝑃𝐼</m:t>
                                </m:r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×(</m:t>
                                </m:r>
                                <m:f>
                                  <m:fPr>
                                    <m:ctrlP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𝑤𝑒𝑖𝑔h𝑡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∑</m:t>
                                    </m:r>
                                    <m:r>
                                      <a:rPr lang="en-US" sz="20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𝑤𝑒𝑖𝑔h𝑡</m:t>
                                    </m:r>
                                  </m:den>
                                </m:f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nary>
                          </m:num>
                          <m:den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𝑡𝑜𝑡𝑎𝑙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𝑐𝑜𝑠𝑡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473" y="5825159"/>
                <a:ext cx="3472066" cy="7055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3988028"/>
              </p:ext>
            </p:extLst>
          </p:nvPr>
        </p:nvGraphicFramePr>
        <p:xfrm>
          <a:off x="4732506" y="1122503"/>
          <a:ext cx="4331308" cy="2620389"/>
        </p:xfrm>
        <a:graphic>
          <a:graphicData uri="http://schemas.openxmlformats.org/drawingml/2006/table">
            <a:tbl>
              <a:tblPr firstRow="1" firstCol="1" bandRow="1"/>
              <a:tblGrid>
                <a:gridCol w="879154">
                  <a:extLst>
                    <a:ext uri="{9D8B030D-6E8A-4147-A177-3AD203B41FA5}">
                      <a16:colId xmlns:a16="http://schemas.microsoft.com/office/drawing/2014/main" val="1765496817"/>
                    </a:ext>
                  </a:extLst>
                </a:gridCol>
                <a:gridCol w="1411568">
                  <a:extLst>
                    <a:ext uri="{9D8B030D-6E8A-4147-A177-3AD203B41FA5}">
                      <a16:colId xmlns:a16="http://schemas.microsoft.com/office/drawing/2014/main" val="1533914924"/>
                    </a:ext>
                  </a:extLst>
                </a:gridCol>
                <a:gridCol w="1000545">
                  <a:extLst>
                    <a:ext uri="{9D8B030D-6E8A-4147-A177-3AD203B41FA5}">
                      <a16:colId xmlns:a16="http://schemas.microsoft.com/office/drawing/2014/main" val="2129952687"/>
                    </a:ext>
                  </a:extLst>
                </a:gridCol>
                <a:gridCol w="1040041">
                  <a:extLst>
                    <a:ext uri="{9D8B030D-6E8A-4147-A177-3AD203B41FA5}">
                      <a16:colId xmlns:a16="http://schemas.microsoft.com/office/drawing/2014/main" val="662802149"/>
                    </a:ext>
                  </a:extLst>
                </a:gridCol>
              </a:tblGrid>
              <a:tr h="364052">
                <a:tc gridSpan="4">
                  <a:txBody>
                    <a:bodyPr/>
                    <a:lstStyle/>
                    <a:p>
                      <a:endParaRPr lang="en-US" sz="140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940530"/>
                  </a:ext>
                </a:extLst>
              </a:tr>
              <a:tr h="4651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Repair Type #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Repair Option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Improving PI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852049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Do nothing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301785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Patch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5%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540341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Cover Repair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445291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RFT. Replace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889377"/>
                  </a:ext>
                </a:extLst>
              </a:tr>
              <a:tr h="4244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Rehabilitation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75%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0145532"/>
                  </a:ext>
                </a:extLst>
              </a:tr>
              <a:tr h="24125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Replace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110%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Arial Unicode MS"/>
                      </a:endParaRPr>
                    </a:p>
                  </a:txBody>
                  <a:tcPr marL="68580" marR="68580" marT="9525" marB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07735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777682"/>
              </p:ext>
            </p:extLst>
          </p:nvPr>
        </p:nvGraphicFramePr>
        <p:xfrm>
          <a:off x="509834" y="1361358"/>
          <a:ext cx="3942123" cy="4213188"/>
        </p:xfrm>
        <a:graphic>
          <a:graphicData uri="http://schemas.openxmlformats.org/drawingml/2006/table">
            <a:tbl>
              <a:tblPr firstRow="1" firstCol="1" bandRow="1"/>
              <a:tblGrid>
                <a:gridCol w="328251">
                  <a:extLst>
                    <a:ext uri="{9D8B030D-6E8A-4147-A177-3AD203B41FA5}">
                      <a16:colId xmlns:a16="http://schemas.microsoft.com/office/drawing/2014/main" val="178276163"/>
                    </a:ext>
                  </a:extLst>
                </a:gridCol>
                <a:gridCol w="848981">
                  <a:extLst>
                    <a:ext uri="{9D8B030D-6E8A-4147-A177-3AD203B41FA5}">
                      <a16:colId xmlns:a16="http://schemas.microsoft.com/office/drawing/2014/main" val="2847490172"/>
                    </a:ext>
                  </a:extLst>
                </a:gridCol>
                <a:gridCol w="2764891">
                  <a:extLst>
                    <a:ext uri="{9D8B030D-6E8A-4147-A177-3AD203B41FA5}">
                      <a16:colId xmlns:a16="http://schemas.microsoft.com/office/drawing/2014/main" val="1380984744"/>
                    </a:ext>
                  </a:extLst>
                </a:gridCol>
              </a:tblGrid>
              <a:tr h="190093">
                <a:tc gridSpan="3"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 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074006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PI#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Condition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Description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780306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9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NEW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No deficiencies in any of the structural components.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5018"/>
                  </a:ext>
                </a:extLst>
              </a:tr>
              <a:tr h="41439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8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GOOD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All structural components are sound and functioning as designed. There may be superficial cracking or weathering of components.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13832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7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GOOD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Insignificant cracks or moderate cracks that are sealed.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10236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6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FAIR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Unsealed moderate-width or map cracks. Minor delamination, spalling, or efflorescence without buildup or rust staining.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024636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5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FAIR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Moderate delamination, spalling, or efflorescence. Reinforcement exposure without section loss.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8865158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4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POOR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Considerable cracking, spalling, and efflorescence with heavy build-up or rust staining.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0407411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3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SERIOUS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Considerable areas of spalling, exposed reinforcement with section loss, or heavy rust staining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7571380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2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CRITICAL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Deterioration has progressed to the point where the structure will not support design loads and posting, emergency repairs.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496662"/>
                  </a:ext>
                </a:extLst>
              </a:tr>
              <a:tr h="29690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1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IMMINENT FAILURE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Network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is closed </a:t>
                      </a:r>
                      <a:r>
                        <a:rPr lang="en-US" sz="900" dirty="0" smtClean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due </a:t>
                      </a: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to pier failure, but corrective action may put it back in service.</a:t>
                      </a:r>
                    </a:p>
                  </a:txBody>
                  <a:tcPr marL="30960" marR="30960" marT="30960" marB="3096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329809"/>
                  </a:ext>
                </a:extLst>
              </a:tr>
              <a:tr h="179412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0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FAILURE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Times New Roman" panose="02020603050405020304" pitchFamily="18" charset="0"/>
                          <a:ea typeface="Arial Unicode MS"/>
                          <a:cs typeface="Arial Unicode MS"/>
                        </a:rPr>
                        <a:t>Network is closed due to condition.</a:t>
                      </a:r>
                    </a:p>
                  </a:txBody>
                  <a:tcPr marL="30960" marR="30960" marT="30960" marB="3096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8499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76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6" y="1115198"/>
            <a:ext cx="81293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Pipe Block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and Leakage Detection and Auto Alerts to Technicians 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662" y="2367455"/>
            <a:ext cx="5026721" cy="36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179466"/>
            <a:ext cx="79861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Immersive Virtual Environments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for Better Management, Collaboration and Visualization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4098" name="Picture 2" descr="https://lh5.googleusercontent.com/ihe3X7G25TGUk8CyYYpEGO8-fVrVJilQU4v1UghNYDGyEqmJ_-NtJ5X4CWQiSBAEwFlDrRGxAtE1gSrN09q9eRvdDN8ZBndlpmY5eGbs4TCpY5VruSPoe1qk6V5yN0wlewyhHX880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760" y="2988433"/>
            <a:ext cx="3013310" cy="1882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" y="2988433"/>
            <a:ext cx="5000485" cy="281398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265630" y="604172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https://www.youtube.com/watch?v=xXy7lbs-D48</a:t>
            </a:r>
          </a:p>
        </p:txBody>
      </p:sp>
    </p:spTree>
    <p:extLst>
      <p:ext uri="{BB962C8B-B14F-4D97-AF65-F5344CB8AC3E}">
        <p14:creationId xmlns:p14="http://schemas.microsoft.com/office/powerpoint/2010/main" val="310793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478453"/>
            <a:ext cx="421307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Cross-Platform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System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aseline="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aseline="0" dirty="0" smtClean="0">
                <a:solidFill>
                  <a:prstClr val="black"/>
                </a:solidFill>
              </a:rPr>
              <a:t>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IOS </a:t>
            </a:r>
          </a:p>
          <a:p>
            <a:pPr lvl="1"/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31" y="3940698"/>
            <a:ext cx="5031204" cy="2246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0" y="2947292"/>
            <a:ext cx="2505205" cy="9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19939</TotalTime>
  <Words>457</Words>
  <Application>Microsoft Office PowerPoint</Application>
  <PresentationFormat>On-screen Show (4:3)</PresentationFormat>
  <Paragraphs>173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MS PGothic</vt:lpstr>
      <vt:lpstr>Arial</vt:lpstr>
      <vt:lpstr>Arial Unicode MS</vt:lpstr>
      <vt:lpstr>Calibri</vt:lpstr>
      <vt:lpstr>Cambria Math</vt:lpstr>
      <vt:lpstr>Segoe UI</vt:lpstr>
      <vt:lpstr>Times New Roman</vt:lpstr>
      <vt:lpstr>ncstate-ppt-template-horizontal-left-logo (1)</vt:lpstr>
      <vt:lpstr>PowerPoint Presentation</vt:lpstr>
      <vt:lpstr>Outline</vt:lpstr>
      <vt:lpstr>Proposal</vt:lpstr>
      <vt:lpstr>Proposal</vt:lpstr>
      <vt:lpstr>Proposal</vt:lpstr>
      <vt:lpstr>Proposal</vt:lpstr>
      <vt:lpstr>Proposal</vt:lpstr>
      <vt:lpstr>Proposal</vt:lpstr>
      <vt:lpstr>Proposal</vt:lpstr>
      <vt:lpstr>Timeline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529</cp:revision>
  <dcterms:created xsi:type="dcterms:W3CDTF">2014-07-06T19:35:00Z</dcterms:created>
  <dcterms:modified xsi:type="dcterms:W3CDTF">2018-02-21T15:02:54Z</dcterms:modified>
</cp:coreProperties>
</file>